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144628-0A83-443A-B87D-F5062BD9D963}" v="4" dt="2022-04-08T09:40:21.5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BD30638A-9601-4F91-A1C7-607499F8C73E}" type="datetimeFigureOut">
              <a:rPr lang="de-DE" smtClean="0"/>
              <a:t>08.04.2022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3649806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D30638A-9601-4F91-A1C7-607499F8C73E}" type="datetimeFigureOut">
              <a:rPr lang="de-DE" smtClean="0"/>
              <a:t>08.04.2022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3880153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D30638A-9601-4F91-A1C7-607499F8C73E}" type="datetimeFigureOut">
              <a:rPr lang="de-DE" smtClean="0"/>
              <a:t>08.04.2022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269507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D30638A-9601-4F91-A1C7-607499F8C73E}" type="datetimeFigureOut">
              <a:rPr lang="de-DE" smtClean="0"/>
              <a:t>08.04.2022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116575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BD30638A-9601-4F91-A1C7-607499F8C73E}" type="datetimeFigureOut">
              <a:rPr lang="de-DE" smtClean="0"/>
              <a:t>08.04.2022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3219623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BD30638A-9601-4F91-A1C7-607499F8C73E}" type="datetimeFigureOut">
              <a:rPr lang="de-DE" smtClean="0"/>
              <a:t>08.04.2022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1931664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BD30638A-9601-4F91-A1C7-607499F8C73E}" type="datetimeFigureOut">
              <a:rPr lang="de-DE" smtClean="0"/>
              <a:t>08.04.2022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32179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BD30638A-9601-4F91-A1C7-607499F8C73E}" type="datetimeFigureOut">
              <a:rPr lang="de-DE" smtClean="0"/>
              <a:t>08.04.2022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375266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D30638A-9601-4F91-A1C7-607499F8C73E}" type="datetimeFigureOut">
              <a:rPr lang="de-DE" smtClean="0"/>
              <a:t>08.04.2022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41540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BD30638A-9601-4F91-A1C7-607499F8C73E}" type="datetimeFigureOut">
              <a:rPr lang="de-DE" smtClean="0"/>
              <a:t>08.04.2022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260987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BD30638A-9601-4F91-A1C7-607499F8C73E}" type="datetimeFigureOut">
              <a:rPr lang="de-DE" smtClean="0"/>
              <a:t>08.04.2022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3D8A85D-C6CF-4D13-9182-157DFAEE9F7E}" type="slidenum">
              <a:rPr lang="de-DE" smtClean="0"/>
              <a:t>‹Nr.›</a:t>
            </a:fld>
            <a:endParaRPr lang="de-DE"/>
          </a:p>
        </p:txBody>
      </p:sp>
    </p:spTree>
    <p:extLst>
      <p:ext uri="{BB962C8B-B14F-4D97-AF65-F5344CB8AC3E}">
        <p14:creationId xmlns:p14="http://schemas.microsoft.com/office/powerpoint/2010/main" val="1994974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30638A-9601-4F91-A1C7-607499F8C73E}" type="datetimeFigureOut">
              <a:rPr lang="de-DE" smtClean="0"/>
              <a:t>08.04.2022</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D8A85D-C6CF-4D13-9182-157DFAEE9F7E}" type="slidenum">
              <a:rPr lang="de-DE" smtClean="0"/>
              <a:t>‹Nr.›</a:t>
            </a:fld>
            <a:endParaRPr lang="de-DE"/>
          </a:p>
        </p:txBody>
      </p:sp>
    </p:spTree>
    <p:extLst>
      <p:ext uri="{BB962C8B-B14F-4D97-AF65-F5344CB8AC3E}">
        <p14:creationId xmlns:p14="http://schemas.microsoft.com/office/powerpoint/2010/main" val="3840004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234561" y="1504602"/>
            <a:ext cx="2743200" cy="24674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a:t>WIR.Väter</a:t>
            </a:r>
            <a:endParaRPr lang="de-DE" dirty="0"/>
          </a:p>
        </p:txBody>
      </p:sp>
      <p:cxnSp>
        <p:nvCxnSpPr>
          <p:cNvPr id="6" name="Gerader Verbinder 5"/>
          <p:cNvCxnSpPr>
            <a:stCxn id="4" idx="7"/>
            <a:endCxn id="9" idx="1"/>
          </p:cNvCxnSpPr>
          <p:nvPr/>
        </p:nvCxnSpPr>
        <p:spPr>
          <a:xfrm flipV="1">
            <a:off x="2576029" y="545124"/>
            <a:ext cx="793619" cy="1320825"/>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hteck 8"/>
          <p:cNvSpPr/>
          <p:nvPr/>
        </p:nvSpPr>
        <p:spPr>
          <a:xfrm>
            <a:off x="3369648" y="182267"/>
            <a:ext cx="5225143" cy="7257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t>WIR.Väter stärken  </a:t>
            </a:r>
            <a:endParaRPr lang="de-DE" dirty="0"/>
          </a:p>
        </p:txBody>
      </p:sp>
      <p:cxnSp>
        <p:nvCxnSpPr>
          <p:cNvPr id="12" name="Gerader Verbinder 11"/>
          <p:cNvCxnSpPr>
            <a:stCxn id="4" idx="6"/>
          </p:cNvCxnSpPr>
          <p:nvPr/>
        </p:nvCxnSpPr>
        <p:spPr>
          <a:xfrm flipV="1">
            <a:off x="2977761" y="2738316"/>
            <a:ext cx="391887" cy="1"/>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hteck 12"/>
          <p:cNvSpPr/>
          <p:nvPr/>
        </p:nvSpPr>
        <p:spPr>
          <a:xfrm>
            <a:off x="3369648" y="2313500"/>
            <a:ext cx="5312229" cy="850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t>WIR.Väter begleiten</a:t>
            </a:r>
            <a:endParaRPr lang="de-DE" dirty="0"/>
          </a:p>
        </p:txBody>
      </p:sp>
      <p:cxnSp>
        <p:nvCxnSpPr>
          <p:cNvPr id="15" name="Gerader Verbinder 14"/>
          <p:cNvCxnSpPr>
            <a:stCxn id="4" idx="5"/>
            <a:endCxn id="16" idx="1"/>
          </p:cNvCxnSpPr>
          <p:nvPr/>
        </p:nvCxnSpPr>
        <p:spPr>
          <a:xfrm>
            <a:off x="2576029" y="3610684"/>
            <a:ext cx="793619" cy="1342222"/>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hteck 15"/>
          <p:cNvSpPr/>
          <p:nvPr/>
        </p:nvSpPr>
        <p:spPr>
          <a:xfrm>
            <a:off x="3369648" y="4549729"/>
            <a:ext cx="5493658" cy="8063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t>WIR.Väter vernetzen</a:t>
            </a:r>
            <a:endParaRPr lang="de-DE" dirty="0"/>
          </a:p>
        </p:txBody>
      </p:sp>
      <p:sp>
        <p:nvSpPr>
          <p:cNvPr id="18" name="Textfeld 17"/>
          <p:cNvSpPr txBox="1"/>
          <p:nvPr/>
        </p:nvSpPr>
        <p:spPr>
          <a:xfrm>
            <a:off x="3369648" y="5400006"/>
            <a:ext cx="6705600" cy="1200329"/>
          </a:xfrm>
          <a:prstGeom prst="rect">
            <a:avLst/>
          </a:prstGeom>
          <a:noFill/>
        </p:spPr>
        <p:txBody>
          <a:bodyPr wrap="square" rtlCol="0">
            <a:spAutoFit/>
          </a:bodyPr>
          <a:lstStyle/>
          <a:p>
            <a:r>
              <a:rPr lang="de-DE" dirty="0" err="1"/>
              <a:t>WIR.Väter</a:t>
            </a:r>
            <a:r>
              <a:rPr lang="de-DE" dirty="0"/>
              <a:t> tauschen sich regelmäßig mit anderen </a:t>
            </a:r>
            <a:r>
              <a:rPr lang="de-DE" dirty="0" err="1"/>
              <a:t>WIR.Vätern</a:t>
            </a:r>
            <a:r>
              <a:rPr lang="de-DE" dirty="0"/>
              <a:t> aus, fördern den Austausch und vernetzen unterschiedliche Stakeholder mit dem Netzwerk.</a:t>
            </a:r>
          </a:p>
          <a:p>
            <a:endParaRPr lang="de-DE" dirty="0"/>
          </a:p>
        </p:txBody>
      </p:sp>
      <p:sp>
        <p:nvSpPr>
          <p:cNvPr id="27" name="Textfeld 26"/>
          <p:cNvSpPr txBox="1"/>
          <p:nvPr/>
        </p:nvSpPr>
        <p:spPr>
          <a:xfrm>
            <a:off x="435429" y="182266"/>
            <a:ext cx="1654628" cy="830997"/>
          </a:xfrm>
          <a:prstGeom prst="rect">
            <a:avLst/>
          </a:prstGeom>
          <a:noFill/>
        </p:spPr>
        <p:txBody>
          <a:bodyPr wrap="square" rtlCol="0">
            <a:spAutoFit/>
          </a:bodyPr>
          <a:lstStyle/>
          <a:p>
            <a:r>
              <a:rPr lang="de-DE" sz="2400" b="1" u="sng" dirty="0"/>
              <a:t>Leitbild (Vorschlag)</a:t>
            </a:r>
          </a:p>
        </p:txBody>
      </p:sp>
      <p:sp>
        <p:nvSpPr>
          <p:cNvPr id="2" name="Rechteck 1"/>
          <p:cNvSpPr/>
          <p:nvPr/>
        </p:nvSpPr>
        <p:spPr>
          <a:xfrm>
            <a:off x="3369648" y="1028477"/>
            <a:ext cx="6096000" cy="1200329"/>
          </a:xfrm>
          <a:prstGeom prst="rect">
            <a:avLst/>
          </a:prstGeom>
        </p:spPr>
        <p:txBody>
          <a:bodyPr>
            <a:spAutoFit/>
          </a:bodyPr>
          <a:lstStyle/>
          <a:p>
            <a:r>
              <a:rPr lang="de-DE" dirty="0" err="1"/>
              <a:t>WIR.Väter</a:t>
            </a:r>
            <a:r>
              <a:rPr lang="de-DE" dirty="0"/>
              <a:t> fördern und geben Impulse, die zu einer vätergerechten NRW.BANK führen, um den gesellschaftlichen Wandel im Hinblick auf die Vereinbarkeit von Beruf und Familie zu implementieren. </a:t>
            </a:r>
          </a:p>
        </p:txBody>
      </p:sp>
      <p:sp>
        <p:nvSpPr>
          <p:cNvPr id="5" name="Rechteck 4"/>
          <p:cNvSpPr/>
          <p:nvPr/>
        </p:nvSpPr>
        <p:spPr>
          <a:xfrm>
            <a:off x="3369648" y="3185417"/>
            <a:ext cx="6096000" cy="1200329"/>
          </a:xfrm>
          <a:prstGeom prst="rect">
            <a:avLst/>
          </a:prstGeom>
        </p:spPr>
        <p:txBody>
          <a:bodyPr>
            <a:spAutoFit/>
          </a:bodyPr>
          <a:lstStyle/>
          <a:p>
            <a:r>
              <a:rPr lang="de-DE" dirty="0" err="1"/>
              <a:t>WIR.Väter</a:t>
            </a:r>
            <a:r>
              <a:rPr lang="de-DE" dirty="0"/>
              <a:t> beraten und helfen (angehende) Väter sowie Führungskräfte, die sich mit Fragen bzgl. der Vereinbarkeit von Beruf und Familie in der Bank auseinandersetzen und </a:t>
            </a:r>
            <a:r>
              <a:rPr lang="de-DE"/>
              <a:t>bieten ihnen mit </a:t>
            </a:r>
            <a:r>
              <a:rPr lang="de-DE" dirty="0"/>
              <a:t>dem Väternetzwerk eine wichtige Anlaufstelle.</a:t>
            </a:r>
          </a:p>
        </p:txBody>
      </p:sp>
    </p:spTree>
    <p:extLst>
      <p:ext uri="{BB962C8B-B14F-4D97-AF65-F5344CB8AC3E}">
        <p14:creationId xmlns:p14="http://schemas.microsoft.com/office/powerpoint/2010/main" val="3296370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827314" y="449943"/>
            <a:ext cx="11263086" cy="4524315"/>
          </a:xfrm>
          <a:prstGeom prst="rect">
            <a:avLst/>
          </a:prstGeom>
          <a:noFill/>
        </p:spPr>
        <p:txBody>
          <a:bodyPr wrap="square" rtlCol="0">
            <a:spAutoFit/>
          </a:bodyPr>
          <a:lstStyle/>
          <a:p>
            <a:r>
              <a:rPr lang="de-DE" dirty="0"/>
              <a:t>Auf dieser Seite sind die Gedanken aufgeschrieben, warum dieses Leitbild ein guter erster Vorschlag ist und wieso wir die einzelnen Stichpunkte so aufgeschrieben haben, wie sie sind.</a:t>
            </a:r>
          </a:p>
          <a:p>
            <a:endParaRPr lang="de-DE" dirty="0"/>
          </a:p>
          <a:p>
            <a:r>
              <a:rPr lang="de-DE" dirty="0"/>
              <a:t>Unser Grundsatz für die Ideen des Leitbildes: Das Väternetzwerk richtet sich allein an den Bedürfnissen von in der NRW.BANK beschäftigten Väter aus und leitet entsprechende Maßnahmen ab.</a:t>
            </a:r>
          </a:p>
          <a:p>
            <a:endParaRPr lang="de-DE" dirty="0"/>
          </a:p>
          <a:p>
            <a:pPr marL="285750" indent="-285750">
              <a:buFontTx/>
              <a:buChar char="-"/>
            </a:pPr>
            <a:r>
              <a:rPr lang="de-DE" dirty="0"/>
              <a:t>Ein Leitbild sollte eine ideale, erstrebenswerte Situation darstellen, eine Vision. Dass man direkt an unser Netzwerk denkt bei Fragen rund um das Thema Vater-Sein, sollte für uns alle erstrebenswert sein. (1. Punkt im Leitbild)</a:t>
            </a:r>
          </a:p>
          <a:p>
            <a:pPr marL="285750" indent="-285750">
              <a:buFontTx/>
              <a:buChar char="-"/>
            </a:pPr>
            <a:r>
              <a:rPr lang="de-DE" dirty="0"/>
              <a:t>Wir möchten das einzelne Mitglied selbst in den Vordergrund stellen und nicht das Netzwerk, da das Netzwerk nur von starken Mitgliedern leben kann. Deswegen steht eine Art „</a:t>
            </a:r>
            <a:r>
              <a:rPr lang="de-DE" dirty="0" err="1"/>
              <a:t>Commitment</a:t>
            </a:r>
            <a:r>
              <a:rPr lang="de-DE" dirty="0"/>
              <a:t>“, welches ein </a:t>
            </a:r>
            <a:r>
              <a:rPr lang="de-DE" dirty="0" err="1"/>
              <a:t>WIR.Vater</a:t>
            </a:r>
            <a:r>
              <a:rPr lang="de-DE" dirty="0"/>
              <a:t> dem Netzwerk gibt und leben soll, im zweiten Punkt im Vordergrund. Zentraler Inhalt dieses </a:t>
            </a:r>
            <a:r>
              <a:rPr lang="de-DE" dirty="0" err="1"/>
              <a:t>Commitments</a:t>
            </a:r>
            <a:r>
              <a:rPr lang="de-DE" dirty="0"/>
              <a:t> ist der aktive Kontakt untereinander und das aktive „Promoten“ des Netzwerks innerhalb der Bank. Je mehr Mitarbeiter + Führungskräfte von dem Netzwerk wissen, desto stärker und akzeptierter wird es.</a:t>
            </a:r>
          </a:p>
          <a:p>
            <a:pPr marL="285750" indent="-285750">
              <a:buFontTx/>
              <a:buChar char="-"/>
            </a:pPr>
            <a:r>
              <a:rPr lang="de-DE" dirty="0"/>
              <a:t>Der dritte Punkt im Leitbild behandelt die Vision, dass die Vaterrolle generell in der NRW.BANK gefördert und akzeptiert werden soll. Ob Mutter oder Vater als Elternteil, welches sich zuhause um die Kinder kümmert und </a:t>
            </a:r>
            <a:r>
              <a:rPr lang="de-DE" dirty="0" err="1"/>
              <a:t>und</a:t>
            </a:r>
            <a:r>
              <a:rPr lang="de-DE" dirty="0"/>
              <a:t> </a:t>
            </a:r>
            <a:r>
              <a:rPr lang="de-DE" dirty="0" err="1"/>
              <a:t>und</a:t>
            </a:r>
            <a:r>
              <a:rPr lang="de-DE" dirty="0"/>
              <a:t> – das alles soll als normal verstanden werden für unsere Vision.</a:t>
            </a:r>
          </a:p>
        </p:txBody>
      </p:sp>
    </p:spTree>
    <p:extLst>
      <p:ext uri="{BB962C8B-B14F-4D97-AF65-F5344CB8AC3E}">
        <p14:creationId xmlns:p14="http://schemas.microsoft.com/office/powerpoint/2010/main" val="8374479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A1CF26CFF089DB4BB1342672DE20B0D7" ma:contentTypeVersion="13" ma:contentTypeDescription="Ein neues Dokument erstellen." ma:contentTypeScope="" ma:versionID="1a7b3f4e46e24c7e415016de491af061">
  <xsd:schema xmlns:xsd="http://www.w3.org/2001/XMLSchema" xmlns:xs="http://www.w3.org/2001/XMLSchema" xmlns:p="http://schemas.microsoft.com/office/2006/metadata/properties" xmlns:ns2="039774b6-934d-4e5f-8d69-8908ecd4c06a" xmlns:ns3="c4f01b8b-5119-43cb-9fe7-2cd02aeebebc" targetNamespace="http://schemas.microsoft.com/office/2006/metadata/properties" ma:root="true" ma:fieldsID="5462da52cd9fe09576c43f31b37d1eb7" ns2:_="" ns3:_="">
    <xsd:import namespace="039774b6-934d-4e5f-8d69-8908ecd4c06a"/>
    <xsd:import namespace="c4f01b8b-5119-43cb-9fe7-2cd02aeebeb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9774b6-934d-4e5f-8d69-8908ecd4c0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f01b8b-5119-43cb-9fe7-2cd02aeebebc" elementFormDefault="qualified">
    <xsd:import namespace="http://schemas.microsoft.com/office/2006/documentManagement/types"/>
    <xsd:import namespace="http://schemas.microsoft.com/office/infopath/2007/PartnerControls"/>
    <xsd:element name="SharedWithUsers" ma:index="1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c4f01b8b-5119-43cb-9fe7-2cd02aeebebc">
      <UserInfo>
        <DisplayName/>
        <AccountId xsi:nil="true"/>
        <AccountType/>
      </UserInfo>
    </SharedWithUsers>
    <MediaLengthInSeconds xmlns="039774b6-934d-4e5f-8d69-8908ecd4c06a" xsi:nil="true"/>
  </documentManagement>
</p:properties>
</file>

<file path=customXml/itemProps1.xml><?xml version="1.0" encoding="utf-8"?>
<ds:datastoreItem xmlns:ds="http://schemas.openxmlformats.org/officeDocument/2006/customXml" ds:itemID="{7BF71B26-D203-4B7B-AF09-CD96A122D50A}">
  <ds:schemaRefs>
    <ds:schemaRef ds:uri="http://schemas.microsoft.com/sharepoint/v3/contenttype/forms"/>
  </ds:schemaRefs>
</ds:datastoreItem>
</file>

<file path=customXml/itemProps2.xml><?xml version="1.0" encoding="utf-8"?>
<ds:datastoreItem xmlns:ds="http://schemas.openxmlformats.org/officeDocument/2006/customXml" ds:itemID="{026A015B-BF18-407A-9100-B26FAFD19A02}">
  <ds:schemaRefs>
    <ds:schemaRef ds:uri="039774b6-934d-4e5f-8d69-8908ecd4c06a"/>
    <ds:schemaRef ds:uri="c4f01b8b-5119-43cb-9fe7-2cd02aeebeb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0C89CC5-4800-47C7-AA25-4CAB1CB44F7D}">
  <ds:schemaRefs>
    <ds:schemaRef ds:uri="039774b6-934d-4e5f-8d69-8908ecd4c06a"/>
    <ds:schemaRef ds:uri="c4f01b8b-5119-43cb-9fe7-2cd02aeebeb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359</Words>
  <Application>Microsoft Office PowerPoint</Application>
  <PresentationFormat>Breitbild</PresentationFormat>
  <Paragraphs>15</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PowerPoint-Präsentation</vt:lpstr>
      <vt:lpstr>PowerPoint-Präsentation</vt:lpstr>
    </vt:vector>
  </TitlesOfParts>
  <Company>NRW.Bank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Daumann, Jan</dc:creator>
  <cp:lastModifiedBy>Miriam Krämer</cp:lastModifiedBy>
  <cp:revision>9</cp:revision>
  <dcterms:created xsi:type="dcterms:W3CDTF">2021-09-08T07:42:32Z</dcterms:created>
  <dcterms:modified xsi:type="dcterms:W3CDTF">2022-04-08T09:40:48Z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0x010100A1CF26CFF089DB4BB1342672DE20B0D7</vt:lpwstr>
  </property>
  <property fmtid="{D5CDD505-2E9C-101B-9397-08002B2CF9AE}" pid="3" name="Order">
    <vt:r8>8272200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_SharedFileIndex">
    <vt:lpwstr/>
  </property>
  <property fmtid="{D5CDD505-2E9C-101B-9397-08002B2CF9AE}" pid="11" name="_SourceUrl">
    <vt:lpwstr/>
  </property>
</Properties>
</file>